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slideLayouts/slideLayout16.xml" ContentType="application/vnd.openxmlformats-officedocument.presentationml.slideLayout+xml"/>
  <Override PartName="/ppt/theme/theme6.xml" ContentType="application/vnd.openxmlformats-officedocument.theme+xml"/>
  <Override PartName="/ppt/slideLayouts/slideLayout17.xml" ContentType="application/vnd.openxmlformats-officedocument.presentationml.slideLayout+xml"/>
  <Override PartName="/ppt/theme/theme7.xml" ContentType="application/vnd.openxmlformats-officedocument.theme+xml"/>
  <Override PartName="/ppt/slideLayouts/slideLayout18.xml" ContentType="application/vnd.openxmlformats-officedocument.presentationml.slideLayout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2" r:id="rId3"/>
    <p:sldMasterId id="2147483664" r:id="rId4"/>
    <p:sldMasterId id="2147483666" r:id="rId5"/>
    <p:sldMasterId id="2147483668" r:id="rId6"/>
    <p:sldMasterId id="2147483670" r:id="rId7"/>
    <p:sldMasterId id="2147483672" r:id="rId8"/>
  </p:sldMasterIdLst>
  <p:sldIdLst>
    <p:sldId id="256" r:id="rId9"/>
    <p:sldId id="258" r:id="rId10"/>
    <p:sldId id="262" r:id="rId11"/>
    <p:sldId id="259" r:id="rId12"/>
    <p:sldId id="260" r:id="rId13"/>
    <p:sldId id="267" r:id="rId14"/>
    <p:sldId id="261" r:id="rId15"/>
    <p:sldId id="263" r:id="rId16"/>
    <p:sldId id="264" r:id="rId17"/>
    <p:sldId id="265" r:id="rId18"/>
    <p:sldId id="266" r:id="rId19"/>
    <p:sldId id="268" r:id="rId20"/>
    <p:sldId id="269" r:id="rId21"/>
    <p:sldId id="270" r:id="rId22"/>
    <p:sldId id="271" r:id="rId23"/>
    <p:sldId id="272" r:id="rId24"/>
    <p:sldId id="273" r:id="rId25"/>
    <p:sldId id="274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145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4DAD8-2B20-4121-AEB9-64AA36086384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CAEE1-7190-44C2-9CA5-BFAC645C3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609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4DAD8-2B20-4121-AEB9-64AA36086384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CAEE1-7190-44C2-9CA5-BFAC645C3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182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4DAD8-2B20-4121-AEB9-64AA36086384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CAEE1-7190-44C2-9CA5-BFAC645C3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6934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292EB-575A-49EB-B63C-1838F3F1BC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5A24B-C01F-423C-94AB-502CADEB8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1005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83760-7E9F-4EA6-843D-86912BE812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45146-BF14-4298-B2F5-77C7FA1E05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2428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83760-7E9F-4EA6-843D-86912BE812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45146-BF14-4298-B2F5-77C7FA1E05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8341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83760-7E9F-4EA6-843D-86912BE812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45146-BF14-4298-B2F5-77C7FA1E05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27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83760-7E9F-4EA6-843D-86912BE812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45146-BF14-4298-B2F5-77C7FA1E05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5550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83760-7E9F-4EA6-843D-86912BE812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45146-BF14-4298-B2F5-77C7FA1E05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2428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83760-7E9F-4EA6-843D-86912BE812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45146-BF14-4298-B2F5-77C7FA1E05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834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4DAD8-2B20-4121-AEB9-64AA36086384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CAEE1-7190-44C2-9CA5-BFAC645C3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803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4DAD8-2B20-4121-AEB9-64AA36086384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CAEE1-7190-44C2-9CA5-BFAC645C3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1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4DAD8-2B20-4121-AEB9-64AA36086384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CAEE1-7190-44C2-9CA5-BFAC645C3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964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4DAD8-2B20-4121-AEB9-64AA36086384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CAEE1-7190-44C2-9CA5-BFAC645C3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796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4DAD8-2B20-4121-AEB9-64AA36086384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CAEE1-7190-44C2-9CA5-BFAC645C3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613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4DAD8-2B20-4121-AEB9-64AA36086384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CAEE1-7190-44C2-9CA5-BFAC645C3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787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4DAD8-2B20-4121-AEB9-64AA36086384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CAEE1-7190-44C2-9CA5-BFAC645C3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324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4DAD8-2B20-4121-AEB9-64AA36086384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CAEE1-7190-44C2-9CA5-BFAC645C3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722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64DAD8-2B20-4121-AEB9-64AA36086384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2CAEE1-7190-44C2-9CA5-BFAC645C3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85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0292EB-575A-49EB-B63C-1838F3F1BC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5A24B-C01F-423C-94AB-502CADEB8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185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983760-7E9F-4EA6-843D-86912BE812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45146-BF14-4298-B2F5-77C7FA1E05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533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983760-7E9F-4EA6-843D-86912BE812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45146-BF14-4298-B2F5-77C7FA1E05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533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983760-7E9F-4EA6-843D-86912BE812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45146-BF14-4298-B2F5-77C7FA1E05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533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983760-7E9F-4EA6-843D-86912BE812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45146-BF14-4298-B2F5-77C7FA1E05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533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983760-7E9F-4EA6-843D-86912BE812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45146-BF14-4298-B2F5-77C7FA1E05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533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983760-7E9F-4EA6-843D-86912BE812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45146-BF14-4298-B2F5-77C7FA1E05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533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youtube.com/watch?v=rQj0HpMdw74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lgerian" panose="04020705040A02060702" pitchFamily="82" charset="0"/>
              </a:rPr>
              <a:t>The Byzantine Empire</a:t>
            </a:r>
            <a:endParaRPr lang="en-US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244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Byzantine Empire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495800" cy="4525963"/>
          </a:xfrm>
        </p:spPr>
        <p:txBody>
          <a:bodyPr/>
          <a:lstStyle/>
          <a:p>
            <a:r>
              <a:rPr lang="en-US" dirty="0" smtClean="0"/>
              <a:t>The emperor was known as a </a:t>
            </a:r>
            <a:r>
              <a:rPr lang="en-US" dirty="0" smtClean="0">
                <a:solidFill>
                  <a:srgbClr val="FF0000"/>
                </a:solidFill>
              </a:rPr>
              <a:t>patriarch</a:t>
            </a:r>
            <a:r>
              <a:rPr lang="en-US" dirty="0" smtClean="0"/>
              <a:t> – leader of the government and the church.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Byzantines believed that God had commanded them to preserve </a:t>
            </a:r>
            <a:r>
              <a:rPr lang="en-US" dirty="0"/>
              <a:t>a</a:t>
            </a:r>
            <a:r>
              <a:rPr lang="en-US" dirty="0" smtClean="0"/>
              <a:t> </a:t>
            </a:r>
            <a:r>
              <a:rPr lang="en-US" dirty="0" smtClean="0"/>
              <a:t>true Christian faith.</a:t>
            </a:r>
            <a:endParaRPr lang="en-US" dirty="0"/>
          </a:p>
        </p:txBody>
      </p:sp>
      <p:pic>
        <p:nvPicPr>
          <p:cNvPr id="3074" name="Picture 2" descr="ancient Byzantine mosaic of Jesus Christ shown without beard and appearing youthful to counter the Aryan schism. From the UNESCO listed basilica of St Vitalis, Ravenna, Ital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09" b="15866"/>
          <a:stretch/>
        </p:blipFill>
        <p:spPr bwMode="auto">
          <a:xfrm>
            <a:off x="685800" y="1219200"/>
            <a:ext cx="2286000" cy="2555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4800" y="3780849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Byzantine mosaic of Jesus Christ without beard and having a youthful look. </a:t>
            </a:r>
            <a:endParaRPr lang="en-US" dirty="0"/>
          </a:p>
        </p:txBody>
      </p:sp>
      <p:pic>
        <p:nvPicPr>
          <p:cNvPr id="3076" name="Picture 4" descr="http://static4.demotix.com/sites/default/files/imagecache/a_scale_large/1100-5/photos/1334337613-eastern-orthodox-christians-mark-good-friday-in-jerusalem_11549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778" y="4438066"/>
            <a:ext cx="3282043" cy="2182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499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Byzantine Empire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495800" cy="4953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Justinian instituted programs of rebuilding in the 500s. </a:t>
            </a:r>
          </a:p>
          <a:p>
            <a:pPr lvl="1"/>
            <a:r>
              <a:rPr lang="en-US" sz="2200" dirty="0" smtClean="0"/>
              <a:t>Palace complex</a:t>
            </a:r>
          </a:p>
          <a:p>
            <a:pPr lvl="1"/>
            <a:r>
              <a:rPr lang="en-US" sz="2200" dirty="0" smtClean="0"/>
              <a:t>The </a:t>
            </a:r>
            <a:r>
              <a:rPr lang="en-US" sz="2200" dirty="0" err="1" smtClean="0"/>
              <a:t>Hagia</a:t>
            </a:r>
            <a:r>
              <a:rPr lang="en-US" sz="2200" dirty="0" smtClean="0"/>
              <a:t> Sophia</a:t>
            </a:r>
          </a:p>
          <a:p>
            <a:pPr lvl="1"/>
            <a:r>
              <a:rPr lang="en-US" sz="2200" dirty="0" smtClean="0"/>
              <a:t>The Hippodrome</a:t>
            </a:r>
          </a:p>
          <a:p>
            <a:pPr lvl="2"/>
            <a:r>
              <a:rPr lang="en-US" sz="2200" dirty="0" smtClean="0"/>
              <a:t>Chariot races, games, plays</a:t>
            </a:r>
          </a:p>
          <a:p>
            <a:pPr lvl="1"/>
            <a:r>
              <a:rPr lang="en-US" sz="2200" dirty="0" smtClean="0"/>
              <a:t>Roads, Bridges, Public baths, Law courts, Schools, Churches, and Underground water supply</a:t>
            </a:r>
          </a:p>
        </p:txBody>
      </p:sp>
      <p:pic>
        <p:nvPicPr>
          <p:cNvPr id="1026" name="Picture 2" descr="https://upload.wikimedia.org/wikipedia/commons/c/c8/Aphrodisias_stadiu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083629"/>
            <a:ext cx="23368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crystalinks.com/circusma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267784"/>
            <a:ext cx="3737408" cy="2060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47800"/>
            <a:ext cx="3556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75400" y="5715000"/>
            <a:ext cx="276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/>
              <a:buChar char="ß"/>
            </a:pPr>
            <a:r>
              <a:rPr lang="en-US" dirty="0" smtClean="0"/>
              <a:t>What’s actually left of </a:t>
            </a:r>
          </a:p>
          <a:p>
            <a:r>
              <a:rPr lang="en-US" dirty="0"/>
              <a:t> </a:t>
            </a:r>
            <a:r>
              <a:rPr lang="en-US" dirty="0" smtClean="0"/>
              <a:t>      the Hippodrome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6361331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Computer recreation of Hippodrome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88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Heights and New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By 750 AD the Byzantine Empire consisted only of Turkey, the Balkans, and coastal Italy. </a:t>
            </a:r>
          </a:p>
          <a:p>
            <a:r>
              <a:rPr lang="en-US" dirty="0" smtClean="0"/>
              <a:t>The Byzantines will recover and expand due to the efforts of new rulers known as the Macedonians.</a:t>
            </a:r>
          </a:p>
          <a:p>
            <a:pPr lvl="1"/>
            <a:r>
              <a:rPr lang="en-US" dirty="0" smtClean="0"/>
              <a:t>Remember, Macedonia is north of Greece.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endParaRPr lang="en-US"/>
          </a:p>
        </p:txBody>
      </p:sp>
      <p:pic>
        <p:nvPicPr>
          <p:cNvPr id="4098" name="Picture 2" descr="http://wps.ablongman.com/wps/media/objects/262/268312/art/figures/KISH_07_15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565" y="1371600"/>
            <a:ext cx="4838420" cy="292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andrejkoymasky.com/liv/fam/biob2/basil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682" y="4344266"/>
            <a:ext cx="4316185" cy="2397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2399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Heights and New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495800" cy="50292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u="sng" dirty="0" smtClean="0">
                <a:solidFill>
                  <a:srgbClr val="FF0000"/>
                </a:solidFill>
              </a:rPr>
              <a:t>Macedonian Emperors</a:t>
            </a:r>
          </a:p>
          <a:p>
            <a:r>
              <a:rPr lang="en-US" dirty="0" smtClean="0"/>
              <a:t>These emperors ruled from 867 – 1081.</a:t>
            </a:r>
          </a:p>
          <a:p>
            <a:r>
              <a:rPr lang="en-US" dirty="0" smtClean="0"/>
              <a:t>Beat away the enemies and began to take land.</a:t>
            </a:r>
          </a:p>
          <a:p>
            <a:r>
              <a:rPr lang="en-US" dirty="0" smtClean="0"/>
              <a:t>By 1025 the Byzantine Empire was the largest it had been in a very long time.</a:t>
            </a:r>
          </a:p>
          <a:p>
            <a:r>
              <a:rPr lang="en-US" dirty="0" smtClean="0"/>
              <a:t>Expanded trade with western Europe by selling silks (from China) and metal works.</a:t>
            </a:r>
          </a:p>
          <a:p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endParaRPr lang="en-US"/>
          </a:p>
        </p:txBody>
      </p:sp>
      <p:pic>
        <p:nvPicPr>
          <p:cNvPr id="5122" name="Picture 2" descr="http://webserver.sms.org/intranet/classes/history/worldhist/maps/web/byz1050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b="21496"/>
          <a:stretch/>
        </p:blipFill>
        <p:spPr bwMode="auto">
          <a:xfrm>
            <a:off x="4555671" y="1137784"/>
            <a:ext cx="4588329" cy="3001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teachersites.schoolworld.com/webpages/GHurst/files/traderoutesofbyzantiu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935" y="4139446"/>
            <a:ext cx="4495800" cy="2718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0536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Schism in the Faith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4958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Schism: Split/Separate/Divide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The Great Schism of 1054!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495800" cy="49530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u="sng" dirty="0" smtClean="0"/>
              <a:t>What happened?</a:t>
            </a:r>
          </a:p>
          <a:p>
            <a:pPr>
              <a:buFontTx/>
              <a:buChar char="-"/>
            </a:pPr>
            <a:r>
              <a:rPr lang="en-US" dirty="0" smtClean="0"/>
              <a:t>Pope Leo IX (Roman) claimed he was the sole head of the Christian Church.</a:t>
            </a:r>
          </a:p>
          <a:p>
            <a:pPr>
              <a:buFontTx/>
              <a:buChar char="-"/>
            </a:pPr>
            <a:r>
              <a:rPr lang="en-US" dirty="0" smtClean="0"/>
              <a:t>Patriarch Michael </a:t>
            </a:r>
            <a:r>
              <a:rPr lang="en-US" dirty="0" err="1" smtClean="0"/>
              <a:t>Cerularius</a:t>
            </a:r>
            <a:r>
              <a:rPr lang="en-US" dirty="0" smtClean="0"/>
              <a:t> (Byzantine) refused to accept </a:t>
            </a:r>
            <a:r>
              <a:rPr lang="en-US" dirty="0" smtClean="0"/>
              <a:t>that claim.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The two excommunicated (kicked out) each other from their churches. </a:t>
            </a:r>
          </a:p>
          <a:p>
            <a:pPr>
              <a:buFontTx/>
              <a:buChar char="-"/>
            </a:pPr>
            <a:r>
              <a:rPr lang="en-US" dirty="0" smtClean="0"/>
              <a:t>Now there were two churches – The Roman Catholic Church, and the Eastern Orthodox Church.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6" y="3962400"/>
            <a:ext cx="2994411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276600"/>
            <a:ext cx="1803483" cy="1713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7306" y="117332"/>
            <a:ext cx="6886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www.youtube.com/watch?v=rQj0HpMdw74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20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Schism in the Faith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495800" cy="51054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u="sng" dirty="0" smtClean="0"/>
              <a:t>Differences</a:t>
            </a:r>
          </a:p>
          <a:p>
            <a:r>
              <a:rPr lang="en-US" dirty="0" smtClean="0"/>
              <a:t>The Patriarch in Constantinople does not have the same power and authority as the Pope in Rome.</a:t>
            </a:r>
          </a:p>
          <a:p>
            <a:r>
              <a:rPr lang="en-US" dirty="0" smtClean="0"/>
              <a:t>Strong devotion to iconography (making beautiful recreations, icons, and images) created a distinctive artistic character different from Rome.</a:t>
            </a:r>
          </a:p>
          <a:p>
            <a:r>
              <a:rPr lang="en-US" dirty="0" smtClean="0"/>
              <a:t>Most Orthodox Christians live in Eastern Europe, Russia, and the Middle East.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en-US"/>
          </a:p>
        </p:txBody>
      </p:sp>
      <p:pic>
        <p:nvPicPr>
          <p:cNvPr id="6146" name="Picture 2" descr="http://image.slidesharecdn.com/thebyzantineempireglobal9-120213200742-phpapp01/95/byzantine-empire-9-728.jpg?cb=132916442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0"/>
          <a:stretch/>
        </p:blipFill>
        <p:spPr bwMode="auto">
          <a:xfrm>
            <a:off x="5791200" y="1288473"/>
            <a:ext cx="3047641" cy="249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media.web.britannica.com/eb-media/37/94637-004-2720E45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8483" y="3781642"/>
            <a:ext cx="2705717" cy="1933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www2.le.ac.uk/research/festival/meet/2013/history/kotzer/450px-St_Basils_Cathedral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725946"/>
            <a:ext cx="2038350" cy="305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10000" y="3463636"/>
            <a:ext cx="228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Ceremony in Greece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4634345" y="6248400"/>
            <a:ext cx="228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Russian Orthodox Church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68782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Byzantine Empire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It Grew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Strong emperors</a:t>
            </a:r>
          </a:p>
          <a:p>
            <a:r>
              <a:rPr lang="en-US" dirty="0" smtClean="0"/>
              <a:t>Taxes supported a large army</a:t>
            </a:r>
          </a:p>
          <a:p>
            <a:r>
              <a:rPr lang="en-US" dirty="0" smtClean="0"/>
              <a:t>The crossroads of </a:t>
            </a:r>
          </a:p>
          <a:p>
            <a:pPr marL="0" indent="0">
              <a:buNone/>
            </a:pPr>
            <a:r>
              <a:rPr lang="en-US" dirty="0" smtClean="0"/>
              <a:t>     trade between Europe </a:t>
            </a:r>
          </a:p>
          <a:p>
            <a:pPr marL="0" indent="0">
              <a:buNone/>
            </a:pPr>
            <a:r>
              <a:rPr lang="en-US" dirty="0" smtClean="0"/>
              <a:t>     and Asia. </a:t>
            </a:r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Why It Survived – Their Motto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One God</a:t>
            </a:r>
          </a:p>
          <a:p>
            <a:r>
              <a:rPr lang="en-US" dirty="0"/>
              <a:t>One Empire</a:t>
            </a:r>
          </a:p>
          <a:p>
            <a:r>
              <a:rPr lang="en-US" dirty="0"/>
              <a:t>One Religion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475995"/>
            <a:ext cx="4953000" cy="3222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6218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Dangers and Threats</a:t>
            </a:r>
            <a:endParaRPr lang="en-US" sz="4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199"/>
            <a:ext cx="6781800" cy="4736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239000" y="1905000"/>
            <a:ext cx="1676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b="1" dirty="0">
                <a:solidFill>
                  <a:prstClr val="black"/>
                </a:solidFill>
              </a:rPr>
              <a:t>Based on the map, what might be some problems facing the Byzantine Empire in </a:t>
            </a:r>
          </a:p>
          <a:p>
            <a:r>
              <a:rPr lang="en-US" altLang="en-US" b="1" dirty="0">
                <a:solidFill>
                  <a:prstClr val="black"/>
                </a:solidFill>
              </a:rPr>
              <a:t>1100 AD?</a:t>
            </a:r>
          </a:p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99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Dangers and Threats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661318"/>
            <a:ext cx="4343400" cy="452596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dirty="0"/>
              <a:t>Invaders: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War with Slavs in the north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Spread of Islam in south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War with the Seljuk Turks from the east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en-US" dirty="0" smtClean="0"/>
          </a:p>
          <a:p>
            <a:pPr>
              <a:lnSpc>
                <a:spcPct val="90000"/>
              </a:lnSpc>
            </a:pPr>
            <a:r>
              <a:rPr lang="en-US" altLang="en-US" dirty="0" smtClean="0"/>
              <a:t>Eventually Emperor Alexus I will ask for help from Europe for protection.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This will bring the Byzantine Empire into the Holy Crusades, which will help bring about the final downfall of the Byzantine Empire. </a:t>
            </a:r>
          </a:p>
          <a:p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657" y="2343150"/>
            <a:ext cx="4911376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676400" y="2362200"/>
            <a:ext cx="1143000" cy="12192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010833" y="3790950"/>
            <a:ext cx="266700" cy="266700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lowchart: Punched Tape 7"/>
          <p:cNvSpPr/>
          <p:nvPr/>
        </p:nvSpPr>
        <p:spPr>
          <a:xfrm rot="1070573">
            <a:off x="432429" y="4279240"/>
            <a:ext cx="3369990" cy="812426"/>
          </a:xfrm>
          <a:prstGeom prst="flowChartPunchedTap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Isosceles Triangle 8"/>
          <p:cNvSpPr/>
          <p:nvPr/>
        </p:nvSpPr>
        <p:spPr>
          <a:xfrm rot="16200000">
            <a:off x="2397759" y="3405437"/>
            <a:ext cx="1371600" cy="1524560"/>
          </a:xfrm>
          <a:prstGeom prst="triangl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286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our Focus?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724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Essential Questions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US" dirty="0" smtClean="0"/>
              <a:t>How can religion impact a culture?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US" dirty="0" smtClean="0"/>
              <a:t>What factors lead to the rise and fall of empires?</a:t>
            </a:r>
          </a:p>
          <a:p>
            <a:pPr marL="1371600" lvl="2" indent="-514350">
              <a:buFont typeface="Courier New" panose="02070309020205020404" pitchFamily="49" charset="0"/>
              <a:buChar char="o"/>
            </a:pPr>
            <a:r>
              <a:rPr lang="en-US" dirty="0" smtClean="0"/>
              <a:t>We’ve already talked about the importance of maintenance and wise decisions. </a:t>
            </a:r>
          </a:p>
          <a:p>
            <a:r>
              <a:rPr lang="en-US" dirty="0" smtClean="0"/>
              <a:t>It Matters Because…</a:t>
            </a:r>
          </a:p>
          <a:p>
            <a:pPr marL="457200" lvl="1" indent="0">
              <a:buNone/>
            </a:pP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the 4</a:t>
            </a:r>
            <a:r>
              <a:rPr lang="en-US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century, a separation between the western and eastern parts of the Roman Empire began to develop. While Germanic tribes were taking over western Rome and creating a new European civilization, the Eastern Roman Empire, with Constantinople as its capital, continued to exist and develop into a new empire. </a:t>
            </a:r>
          </a:p>
          <a:p>
            <a:pPr marL="857250" lvl="2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37632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Byzantine Empire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495800" cy="45259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As the Eastern Roman Empire became smaller in size, it became its own civilization with its own unique character.</a:t>
            </a:r>
          </a:p>
          <a:p>
            <a:pPr lvl="1"/>
            <a:r>
              <a:rPr lang="en-US" sz="2000" dirty="0" smtClean="0"/>
              <a:t>Renamed the Byzantine Empire</a:t>
            </a:r>
          </a:p>
          <a:p>
            <a:pPr lvl="1"/>
            <a:r>
              <a:rPr lang="en-US" sz="2000" dirty="0" smtClean="0"/>
              <a:t>Would last for another 1,000 years after the fall of western Rome. </a:t>
            </a:r>
            <a:endParaRPr lang="en-US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495800" cy="4525963"/>
          </a:xfrm>
        </p:spPr>
        <p:txBody>
          <a:bodyPr/>
          <a:lstStyle/>
          <a:p>
            <a:r>
              <a:rPr lang="en-US" sz="2400" dirty="0" smtClean="0"/>
              <a:t>Both a Greek &amp; Christian state.</a:t>
            </a:r>
          </a:p>
          <a:p>
            <a:pPr lvl="1"/>
            <a:r>
              <a:rPr lang="en-US" sz="2200" dirty="0" smtClean="0"/>
              <a:t>Latin was spoken less and less, and Greek became the official language. </a:t>
            </a:r>
          </a:p>
          <a:p>
            <a:pPr lvl="1"/>
            <a:r>
              <a:rPr lang="en-US" sz="2200" dirty="0" smtClean="0"/>
              <a:t>All citizens were profound Christians who spent enormous amounts of money and talent to honor their faith.</a:t>
            </a:r>
            <a:endParaRPr lang="en-US" sz="2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503363"/>
            <a:ext cx="2724150" cy="2189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http://www.medievalists.net/wp-content/uploads/2012/08/Unknown1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397826"/>
            <a:ext cx="1905000" cy="240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doaks.org/research/byzantine/byzantine-studies-img/web-images/john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255" y="4728181"/>
            <a:ext cx="3474670" cy="1739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1672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Emperor Justinian I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743200"/>
            <a:ext cx="2173161" cy="2943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29000" y="5700399"/>
            <a:ext cx="2173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Emperor Justinian I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" y="1447800"/>
            <a:ext cx="251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Emperor from </a:t>
            </a:r>
          </a:p>
          <a:p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527 AD - 565 AD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33800" y="1413933"/>
            <a:ext cx="518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Goal: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take back the old western Roman 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Empire and restore Roman dominance. </a:t>
            </a: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743200"/>
            <a:ext cx="3429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Significance: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wanted a rewrite of Roman Law so everything was uniform and clearly understood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Issued in 529 AD.</a:t>
            </a: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“The Body of Civil Law” </a:t>
            </a: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67400" y="2895600"/>
            <a:ext cx="3048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Legacy</a:t>
            </a:r>
          </a:p>
          <a:p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Byzantine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culture spread.</a:t>
            </a:r>
          </a:p>
          <a:p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Religious practice increased. </a:t>
            </a:r>
          </a:p>
          <a:p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Considered a saint among some Orthodox Christians.</a:t>
            </a:r>
          </a:p>
        </p:txBody>
      </p:sp>
    </p:spTree>
    <p:extLst>
      <p:ext uri="{BB962C8B-B14F-4D97-AF65-F5344CB8AC3E}">
        <p14:creationId xmlns:p14="http://schemas.microsoft.com/office/powerpoint/2010/main" val="1478628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Justinian’s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Became the basis for many European codes of law. </a:t>
            </a:r>
          </a:p>
          <a:p>
            <a:pPr lvl="1"/>
            <a:r>
              <a:rPr lang="en-US" dirty="0" smtClean="0"/>
              <a:t>Protected women from prostitution exploitation.</a:t>
            </a:r>
          </a:p>
          <a:p>
            <a:pPr lvl="1"/>
            <a:r>
              <a:rPr lang="en-US" dirty="0" smtClean="0"/>
              <a:t>Rapists were severely tortured or killed. </a:t>
            </a:r>
          </a:p>
          <a:p>
            <a:pPr lvl="1"/>
            <a:r>
              <a:rPr lang="en-US" dirty="0" smtClean="0"/>
              <a:t>If a woman were widowed her dowry would be returned to her.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04800"/>
            <a:ext cx="190500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209800"/>
            <a:ext cx="2683364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419600" y="4419600"/>
            <a:ext cx="4495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Religious Law</a:t>
            </a:r>
          </a:p>
          <a:p>
            <a:pPr marL="285750" indent="-285750">
              <a:buFontTx/>
              <a:buChar char="-"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people had to observe the Christian religion. </a:t>
            </a:r>
          </a:p>
          <a:p>
            <a:pPr marL="285750" indent="-285750">
              <a:buFontTx/>
              <a:buChar char="-"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Anyone who does not claim Christianity is not a citizen. </a:t>
            </a:r>
          </a:p>
        </p:txBody>
      </p:sp>
    </p:spTree>
    <p:extLst>
      <p:ext uri="{BB962C8B-B14F-4D97-AF65-F5344CB8AC3E}">
        <p14:creationId xmlns:p14="http://schemas.microsoft.com/office/powerpoint/2010/main" val="379238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Justinian’s Code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006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“The maxims of law are these: to live honestly, to hurt no one, to give every one his due.”</a:t>
            </a:r>
          </a:p>
          <a:p>
            <a:pPr lvl="3"/>
            <a:r>
              <a:rPr lang="en-US" dirty="0" smtClean="0"/>
              <a:t>The Institutes of Justinian, 527 AD -565 AD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u="sng" dirty="0" smtClean="0"/>
              <a:t>Analyzing Primary Sources</a:t>
            </a:r>
          </a:p>
          <a:p>
            <a:r>
              <a:rPr lang="en-US" dirty="0" smtClean="0"/>
              <a:t>How do these maxims compare with the rule of law in the modern United States?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Write your thoughts on your paper. Switch with a partner. Now write a response to your partner’s thoughts below their thoughts. </a:t>
            </a:r>
          </a:p>
        </p:txBody>
      </p:sp>
    </p:spTree>
    <p:extLst>
      <p:ext uri="{BB962C8B-B14F-4D97-AF65-F5344CB8AC3E}">
        <p14:creationId xmlns:p14="http://schemas.microsoft.com/office/powerpoint/2010/main" val="157608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&amp; Struggles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50292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Although Justinian’s accomplishments were spectacular, the Eastern Roman Empire still had to face serious problems:</a:t>
            </a:r>
          </a:p>
          <a:p>
            <a:r>
              <a:rPr lang="en-US" dirty="0" smtClean="0"/>
              <a:t>Too much territory to protect</a:t>
            </a:r>
          </a:p>
          <a:p>
            <a:r>
              <a:rPr lang="en-US" dirty="0" smtClean="0"/>
              <a:t>An empty treasury (not enough money)</a:t>
            </a:r>
          </a:p>
          <a:p>
            <a:r>
              <a:rPr lang="en-US" dirty="0" smtClean="0"/>
              <a:t>Decline in population after a plague </a:t>
            </a:r>
          </a:p>
          <a:p>
            <a:pPr marL="0" indent="0">
              <a:buNone/>
            </a:pPr>
            <a:r>
              <a:rPr lang="en-US" sz="2200" dirty="0"/>
              <a:t> </a:t>
            </a:r>
            <a:r>
              <a:rPr lang="en-US" sz="2200" dirty="0" smtClean="0"/>
              <a:t>                  (that almost killed Emperor Justinian)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200" dirty="0" smtClean="0"/>
          </a:p>
          <a:p>
            <a:r>
              <a:rPr lang="en-US" dirty="0" smtClean="0"/>
              <a:t>Threats to the borders from Persians and Slavs.</a:t>
            </a:r>
          </a:p>
          <a:p>
            <a:r>
              <a:rPr lang="en-US" dirty="0" smtClean="0"/>
              <a:t>600s – threats from Arabic tribes under the religion of Islam. </a:t>
            </a:r>
          </a:p>
          <a:p>
            <a:endParaRPr lang="en-US" dirty="0"/>
          </a:p>
        </p:txBody>
      </p:sp>
      <p:pic>
        <p:nvPicPr>
          <p:cNvPr id="7170" name="Picture 2" descr="http://cache3.asset-cache.net/xd/mr_00063977.jpg?v=1&amp;c=IWSAsset&amp;k=2&amp;d=72BFC987C85EE1727827D9748872ADFF73E7DAAD5CA53869A398C3ED653F2E31AD4ECEEEF6E7236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733800"/>
            <a:ext cx="24384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0354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53" y="574933"/>
            <a:ext cx="5751236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8200" y="37068"/>
            <a:ext cx="563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Hagia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Sophia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8882" y="267900"/>
            <a:ext cx="3431575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599" y="3631331"/>
            <a:ext cx="4216791" cy="3162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48" y="3767788"/>
            <a:ext cx="4382152" cy="2889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955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0"/>
            <a:ext cx="41656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9983" y="0"/>
            <a:ext cx="3414017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800" y="3429000"/>
            <a:ext cx="3429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557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935</Words>
  <Application>Microsoft Office PowerPoint</Application>
  <PresentationFormat>On-screen Show (4:3)</PresentationFormat>
  <Paragraphs>122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18</vt:i4>
      </vt:variant>
    </vt:vector>
  </HeadingPairs>
  <TitlesOfParts>
    <vt:vector size="32" baseType="lpstr">
      <vt:lpstr>Algerian</vt:lpstr>
      <vt:lpstr>Arial</vt:lpstr>
      <vt:lpstr>Calibri</vt:lpstr>
      <vt:lpstr>Courier New</vt:lpstr>
      <vt:lpstr>Times New Roman</vt:lpstr>
      <vt:lpstr>Wingdings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The Byzantine Empire</vt:lpstr>
      <vt:lpstr>What Is our Focus?</vt:lpstr>
      <vt:lpstr>The Byzantine Empire</vt:lpstr>
      <vt:lpstr>Emperor Justinian I</vt:lpstr>
      <vt:lpstr>Justinian’s Code</vt:lpstr>
      <vt:lpstr>Justinian’s Code</vt:lpstr>
      <vt:lpstr>Problems &amp; Struggles</vt:lpstr>
      <vt:lpstr>PowerPoint Presentation</vt:lpstr>
      <vt:lpstr>PowerPoint Presentation</vt:lpstr>
      <vt:lpstr>The Byzantine Empire</vt:lpstr>
      <vt:lpstr>The Byzantine Empire</vt:lpstr>
      <vt:lpstr>New Heights and New Problems</vt:lpstr>
      <vt:lpstr>New Heights and New Problems</vt:lpstr>
      <vt:lpstr>Schism in the Faith</vt:lpstr>
      <vt:lpstr>Schism in the Faith</vt:lpstr>
      <vt:lpstr>The Byzantine Empire</vt:lpstr>
      <vt:lpstr>Dangers and Threats</vt:lpstr>
      <vt:lpstr>Dangers and Threats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Byzantine Empire</dc:title>
  <dc:creator>HAILEYBO</dc:creator>
  <cp:lastModifiedBy>Bunnell, Hailey N.</cp:lastModifiedBy>
  <cp:revision>46</cp:revision>
  <dcterms:created xsi:type="dcterms:W3CDTF">2015-10-25T23:32:40Z</dcterms:created>
  <dcterms:modified xsi:type="dcterms:W3CDTF">2017-10-25T12:58:21Z</dcterms:modified>
</cp:coreProperties>
</file>